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24"/>
  </p:notesMasterIdLst>
  <p:handoutMasterIdLst>
    <p:handoutMasterId r:id="rId25"/>
  </p:handoutMasterIdLst>
  <p:sldIdLst>
    <p:sldId id="270" r:id="rId5"/>
    <p:sldId id="272" r:id="rId6"/>
    <p:sldId id="271" r:id="rId7"/>
    <p:sldId id="273" r:id="rId8"/>
    <p:sldId id="274" r:id="rId9"/>
    <p:sldId id="258" r:id="rId10"/>
    <p:sldId id="257" r:id="rId11"/>
    <p:sldId id="260" r:id="rId12"/>
    <p:sldId id="259" r:id="rId13"/>
    <p:sldId id="280" r:id="rId14"/>
    <p:sldId id="279" r:id="rId15"/>
    <p:sldId id="287" r:id="rId16"/>
    <p:sldId id="282" r:id="rId17"/>
    <p:sldId id="281" r:id="rId18"/>
    <p:sldId id="283" r:id="rId19"/>
    <p:sldId id="278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30" autoAdjust="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advantage of MFCC is that they try to model the way we perc</a:t>
            </a:r>
            <a:r>
              <a:rPr lang="da-DK" dirty="0"/>
              <a:t>ei</a:t>
            </a:r>
            <a:r>
              <a:rPr lang="en-DK" dirty="0" err="1"/>
              <a:t>ve</a:t>
            </a:r>
            <a:r>
              <a:rPr lang="en-DK" dirty="0"/>
              <a:t> frequency. </a:t>
            </a:r>
            <a:r>
              <a:rPr lang="da-DK" dirty="0"/>
              <a:t>T</a:t>
            </a:r>
            <a:r>
              <a:rPr lang="en-DK" dirty="0"/>
              <a:t>he way we process audio</a:t>
            </a:r>
          </a:p>
          <a:p>
            <a:endParaRPr lang="en-DK" dirty="0"/>
          </a:p>
          <a:p>
            <a:r>
              <a:rPr lang="da-DK" dirty="0"/>
              <a:t>O</a:t>
            </a:r>
            <a:r>
              <a:rPr lang="en-DK" dirty="0" err="1"/>
              <a:t>riginally</a:t>
            </a:r>
            <a:r>
              <a:rPr lang="en-DK" dirty="0"/>
              <a:t> for speech recognition.</a:t>
            </a:r>
          </a:p>
          <a:p>
            <a:r>
              <a:rPr lang="da-DK" dirty="0"/>
              <a:t>N</a:t>
            </a:r>
            <a:r>
              <a:rPr lang="en-DK" dirty="0"/>
              <a:t>ow used for genre classification and also instrument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15/06/2021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eb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emf"/><Relationship Id="rId7" Type="http://schemas.openxmlformats.org/officeDocument/2006/relationships/image" Target="../media/image3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5934" y="2245631"/>
            <a:ext cx="11012486" cy="865187"/>
          </a:xfrm>
        </p:spPr>
        <p:txBody>
          <a:bodyPr/>
          <a:lstStyle/>
          <a:p>
            <a:r>
              <a:rPr lang="en-GB" sz="4000" dirty="0"/>
              <a:t>Classification of musical genres</a:t>
            </a:r>
            <a:br>
              <a:rPr lang="en-GB" dirty="0"/>
            </a:br>
            <a:r>
              <a:rPr lang="en-GB" sz="2000" dirty="0"/>
              <a:t>Final project for Applied Machine Learning 2020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94804-8037-4CBA-AA36-24675B110D6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442BC-8A5B-4356-9FC3-64A89DBDBDAC}"/>
              </a:ext>
            </a:extLst>
          </p:cNvPr>
          <p:cNvSpPr txBox="1"/>
          <p:nvPr/>
        </p:nvSpPr>
        <p:spPr>
          <a:xfrm>
            <a:off x="1873083" y="3322636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Eliot, Mads and Sofus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Timbre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743200" y="1156771"/>
            <a:ext cx="3938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DK" sz="2400" dirty="0"/>
              <a:t>If you play the same note on a guitar and a piano with the same amplitude, what makes them sound different is </a:t>
            </a:r>
            <a:r>
              <a:rPr lang="en-DK" sz="2400" b="1" dirty="0"/>
              <a:t>timbre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6032E-E412-4D7F-9DC7-B582A97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92219"/>
            <a:ext cx="4129249" cy="4300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D57A4-D933-411A-990A-CA1987939DAB}"/>
              </a:ext>
            </a:extLst>
          </p:cNvPr>
          <p:cNvSpPr txBox="1"/>
          <p:nvPr/>
        </p:nvSpPr>
        <p:spPr>
          <a:xfrm>
            <a:off x="7535538" y="5692949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D3A7-6C53-461E-A4B2-386C290EB3EA}"/>
              </a:ext>
            </a:extLst>
          </p:cNvPr>
          <p:cNvSpPr txBox="1"/>
          <p:nvPr/>
        </p:nvSpPr>
        <p:spPr>
          <a:xfrm rot="16200000">
            <a:off x="4471343" y="2223656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86890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5FD6-FF57-4CA3-86B1-F85ECE9858A7}"/>
              </a:ext>
            </a:extLst>
          </p:cNvPr>
          <p:cNvSpPr/>
          <p:nvPr/>
        </p:nvSpPr>
        <p:spPr>
          <a:xfrm>
            <a:off x="1555845" y="1355353"/>
            <a:ext cx="1501253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96502-5323-4622-A002-949969BE0B23}"/>
              </a:ext>
            </a:extLst>
          </p:cNvPr>
          <p:cNvSpPr txBox="1"/>
          <p:nvPr/>
        </p:nvSpPr>
        <p:spPr>
          <a:xfrm>
            <a:off x="1680868" y="144793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Waveform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0076E-DF3A-4E3C-B6E4-7AFED6737702}"/>
              </a:ext>
            </a:extLst>
          </p:cNvPr>
          <p:cNvSpPr txBox="1"/>
          <p:nvPr/>
        </p:nvSpPr>
        <p:spPr>
          <a:xfrm>
            <a:off x="1891229" y="6060427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MFCC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B063C-0D67-40A2-B0FA-86E0175135F1}"/>
              </a:ext>
            </a:extLst>
          </p:cNvPr>
          <p:cNvSpPr/>
          <p:nvPr/>
        </p:nvSpPr>
        <p:spPr>
          <a:xfrm>
            <a:off x="1539854" y="2222161"/>
            <a:ext cx="1662469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1A771-FDE4-40C0-8C37-3636FEB6DD72}"/>
              </a:ext>
            </a:extLst>
          </p:cNvPr>
          <p:cNvSpPr/>
          <p:nvPr/>
        </p:nvSpPr>
        <p:spPr>
          <a:xfrm>
            <a:off x="1539853" y="3004222"/>
            <a:ext cx="1662470" cy="629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E55D7A-A434-44D5-83EA-611516BB9080}"/>
              </a:ext>
            </a:extLst>
          </p:cNvPr>
          <p:cNvSpPr/>
          <p:nvPr/>
        </p:nvSpPr>
        <p:spPr>
          <a:xfrm>
            <a:off x="1539853" y="4022935"/>
            <a:ext cx="1769728" cy="475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096BC9-5372-4CAA-99D0-BFE7EA05B5CE}"/>
              </a:ext>
            </a:extLst>
          </p:cNvPr>
          <p:cNvSpPr/>
          <p:nvPr/>
        </p:nvSpPr>
        <p:spPr>
          <a:xfrm>
            <a:off x="1555844" y="4908364"/>
            <a:ext cx="17537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A05775-64A7-4E44-A72F-D75D44007B9B}"/>
              </a:ext>
            </a:extLst>
          </p:cNvPr>
          <p:cNvSpPr txBox="1"/>
          <p:nvPr/>
        </p:nvSpPr>
        <p:spPr>
          <a:xfrm>
            <a:off x="1980631" y="229727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ABAD1-DA57-43BC-99E9-71C5BA189F0F}"/>
              </a:ext>
            </a:extLst>
          </p:cNvPr>
          <p:cNvSpPr txBox="1"/>
          <p:nvPr/>
        </p:nvSpPr>
        <p:spPr>
          <a:xfrm>
            <a:off x="1539853" y="3019193"/>
            <a:ext cx="1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Log-Amplitude Spectrum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7D682-B401-4DD4-9A59-CEF32B9740B4}"/>
              </a:ext>
            </a:extLst>
          </p:cNvPr>
          <p:cNvSpPr txBox="1"/>
          <p:nvPr/>
        </p:nvSpPr>
        <p:spPr>
          <a:xfrm>
            <a:off x="1617145" y="4048198"/>
            <a:ext cx="19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Mel-Scaling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9CAFC-0B00-41CD-AD87-A08DCF5AF1AC}"/>
              </a:ext>
            </a:extLst>
          </p:cNvPr>
          <p:cNvSpPr txBox="1"/>
          <p:nvPr/>
        </p:nvSpPr>
        <p:spPr>
          <a:xfrm>
            <a:off x="1589859" y="4949494"/>
            <a:ext cx="19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Discrete Cosine</a:t>
            </a:r>
          </a:p>
          <a:p>
            <a:r>
              <a:rPr lang="en-DK" dirty="0"/>
              <a:t>Transform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0B267F-9E21-4A32-95F5-46F6CF77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49" y="3142189"/>
            <a:ext cx="7564704" cy="22368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A1CE49-CB9C-49BE-9D3B-80AA7BC292CD}"/>
              </a:ext>
            </a:extLst>
          </p:cNvPr>
          <p:cNvCxnSpPr>
            <a:cxnSpLocks/>
          </p:cNvCxnSpPr>
          <p:nvPr/>
        </p:nvCxnSpPr>
        <p:spPr>
          <a:xfrm>
            <a:off x="2317260" y="1794033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7F470-7EA9-4723-B966-1427E563F929}"/>
              </a:ext>
            </a:extLst>
          </p:cNvPr>
          <p:cNvCxnSpPr>
            <a:cxnSpLocks/>
          </p:cNvCxnSpPr>
          <p:nvPr/>
        </p:nvCxnSpPr>
        <p:spPr>
          <a:xfrm>
            <a:off x="2317260" y="2666901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A6C9A-A622-4830-A359-C9B33134768F}"/>
              </a:ext>
            </a:extLst>
          </p:cNvPr>
          <p:cNvCxnSpPr>
            <a:cxnSpLocks/>
          </p:cNvCxnSpPr>
          <p:nvPr/>
        </p:nvCxnSpPr>
        <p:spPr>
          <a:xfrm>
            <a:off x="2339919" y="3643799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5C509-6614-4FEA-A0C3-8144CAE1CAE5}"/>
              </a:ext>
            </a:extLst>
          </p:cNvPr>
          <p:cNvCxnSpPr>
            <a:cxnSpLocks/>
          </p:cNvCxnSpPr>
          <p:nvPr/>
        </p:nvCxnSpPr>
        <p:spPr>
          <a:xfrm>
            <a:off x="2317260" y="4498320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355F85-2065-4CF5-A243-3879CE5D5F9A}"/>
              </a:ext>
            </a:extLst>
          </p:cNvPr>
          <p:cNvCxnSpPr>
            <a:cxnSpLocks/>
          </p:cNvCxnSpPr>
          <p:nvPr/>
        </p:nvCxnSpPr>
        <p:spPr>
          <a:xfrm>
            <a:off x="2341175" y="5554695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6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8F554-19D4-4A31-92C1-A3566BEB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 </a:t>
            </a:r>
            <a:r>
              <a:rPr lang="en-DK" dirty="0" err="1"/>
              <a:t>MFCCs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099E-8543-49F6-9F2E-561955D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7DC2-DB7B-4C22-B8A9-3C508EB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8869-4BB1-4AB2-A952-624973DE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49C9E-D2C0-4A4E-AA22-91BF19E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1279711"/>
            <a:ext cx="3373005" cy="23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4CE20-9624-4F36-B609-0DFEBF14A02B}"/>
              </a:ext>
            </a:extLst>
          </p:cNvPr>
          <p:cNvSpPr txBox="1"/>
          <p:nvPr/>
        </p:nvSpPr>
        <p:spPr>
          <a:xfrm>
            <a:off x="1762699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65A0E-9EDD-4759-A5E1-5259BFC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7" y="1279711"/>
            <a:ext cx="3373005" cy="2370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619B2-7F0B-4F72-B9B3-ED3305D2F8D6}"/>
              </a:ext>
            </a:extLst>
          </p:cNvPr>
          <p:cNvSpPr txBox="1"/>
          <p:nvPr/>
        </p:nvSpPr>
        <p:spPr>
          <a:xfrm>
            <a:off x="5411096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Classical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1EA37-3F6E-4BCB-81F9-75D2AEBF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45" y="1252666"/>
            <a:ext cx="3359147" cy="2370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FB99F-6CEC-4087-B0BA-A950F83BAEE9}"/>
              </a:ext>
            </a:extLst>
          </p:cNvPr>
          <p:cNvSpPr txBox="1"/>
          <p:nvPr/>
        </p:nvSpPr>
        <p:spPr>
          <a:xfrm>
            <a:off x="9240247" y="365048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Country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DCA80-DBE9-4963-B48A-7B0F37FE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59983"/>
            <a:ext cx="3373005" cy="240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4423B3-B79C-4980-B4F3-629AB252B957}"/>
              </a:ext>
            </a:extLst>
          </p:cNvPr>
          <p:cNvSpPr txBox="1"/>
          <p:nvPr/>
        </p:nvSpPr>
        <p:spPr>
          <a:xfrm>
            <a:off x="1762698" y="6481157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5CB957-205C-44DE-BECC-E4B3627BB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55" y="4078221"/>
            <a:ext cx="3470028" cy="245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E2ED45-2186-4EC2-9A8B-3244FF3EF55C}"/>
              </a:ext>
            </a:extLst>
          </p:cNvPr>
          <p:cNvSpPr txBox="1"/>
          <p:nvPr/>
        </p:nvSpPr>
        <p:spPr>
          <a:xfrm>
            <a:off x="5641914" y="646782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65098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5581835" cy="865186"/>
          </a:xfrm>
        </p:spPr>
        <p:txBody>
          <a:bodyPr/>
          <a:lstStyle/>
          <a:p>
            <a:r>
              <a:rPr lang="en-DK" dirty="0"/>
              <a:t>Conventional Neural Network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303594"/>
            <a:ext cx="5217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Used </a:t>
            </a:r>
            <a:r>
              <a:rPr lang="en-DK" dirty="0" err="1"/>
              <a:t>Keras.Sequential</a:t>
            </a:r>
            <a:r>
              <a:rPr lang="en-DK" dirty="0"/>
              <a:t> to build CNN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DK" dirty="0"/>
              <a:t>3 x Convolution layer, max pooling, batch normalization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1 Dense layer with 64 neurons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Dropout layer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Dense layer with 10 neurons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30 epochs used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da-DK" dirty="0"/>
              <a:t>T</a:t>
            </a:r>
            <a:r>
              <a:rPr lang="en-DK" dirty="0" err="1"/>
              <a:t>akes</a:t>
            </a:r>
            <a:r>
              <a:rPr lang="en-DK" dirty="0"/>
              <a:t> roughly 30 minutes to train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Optimized using </a:t>
            </a:r>
            <a:r>
              <a:rPr lang="en-DK" dirty="0" err="1"/>
              <a:t>Keras.Tuner</a:t>
            </a:r>
            <a:r>
              <a:rPr lang="en-DK" dirty="0"/>
              <a:t> “</a:t>
            </a:r>
            <a:r>
              <a:rPr lang="en-DK" dirty="0" err="1"/>
              <a:t>RandomSearch</a:t>
            </a:r>
            <a:r>
              <a:rPr lang="en-DK" dirty="0"/>
              <a:t>” 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convolution layers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filters in each layer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82920-49DC-4100-ABF3-CC1F5CD0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76" y="999964"/>
            <a:ext cx="4656028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0129" cy="1470508"/>
          </a:xfrm>
        </p:spPr>
        <p:txBody>
          <a:bodyPr/>
          <a:lstStyle/>
          <a:p>
            <a:r>
              <a:rPr lang="en-DK" dirty="0"/>
              <a:t>Results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1177322" y="3619348"/>
            <a:ext cx="4273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Scores 80.8% on Test data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</a:t>
            </a:r>
            <a:r>
              <a:rPr lang="en-DK" dirty="0"/>
              <a:t>mostly </a:t>
            </a:r>
            <a:r>
              <a:rPr lang="en-DK" dirty="0" err="1"/>
              <a:t>mislabeled</a:t>
            </a:r>
            <a:r>
              <a:rPr lang="en-DK" dirty="0"/>
              <a:t> as country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70643-7D48-4E88-832D-C9C768EC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40" y="994115"/>
            <a:ext cx="5537547" cy="5739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3BE9C-BC15-40A8-8919-A08564D0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" y="1183618"/>
            <a:ext cx="5471764" cy="1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DK" dirty="0"/>
              <a:t>Outlook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543518"/>
            <a:ext cx="8250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CNN is a good model for classifying music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I don’t think it will get much better, since humans can’t always classify genres perfectly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Would like to keep optimizing more hyperparameters in the CNN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Try to extract instruments in all the tracks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52AE-0D7A-491A-A64E-00DDDEA6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045" y="3200619"/>
            <a:ext cx="11012488" cy="865186"/>
          </a:xfrm>
        </p:spPr>
        <p:txBody>
          <a:bodyPr/>
          <a:lstStyle/>
          <a:p>
            <a:r>
              <a:rPr lang="en-US" dirty="0"/>
              <a:t>Appendix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CC37-96B2-4313-A3B8-3BB45291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5A61-8989-4085-A80E-B84B7C5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6136-20D4-458D-ACAA-FC0B1198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6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of initial approach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FA438-8919-4A32-842D-8D7810EB8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585" y="1268959"/>
            <a:ext cx="7226744" cy="467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3251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variables all contribute to the classification. Surprisingly, one of the most important variables is the mean of the </a:t>
            </a:r>
            <a:r>
              <a:rPr lang="en-US" dirty="0" err="1"/>
              <a:t>fourier</a:t>
            </a:r>
            <a:r>
              <a:rPr lang="en-US" dirty="0"/>
              <a:t> transform, done by hand.</a:t>
            </a:r>
          </a:p>
        </p:txBody>
      </p:sp>
    </p:spTree>
    <p:extLst>
      <p:ext uri="{BB962C8B-B14F-4D97-AF65-F5344CB8AC3E}">
        <p14:creationId xmlns:p14="http://schemas.microsoft.com/office/powerpoint/2010/main" val="86338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tree-based algorithm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</a:t>
            </a:r>
            <a:r>
              <a:rPr lang="en-US" dirty="0" err="1"/>
              <a:t>LightGBM</a:t>
            </a:r>
            <a:r>
              <a:rPr lang="en-US" dirty="0"/>
              <a:t> for the initial attempts at efficient classification.</a:t>
            </a:r>
          </a:p>
          <a:p>
            <a:r>
              <a:rPr lang="en-US" dirty="0"/>
              <a:t>The optimal parameters we found to be: </a:t>
            </a:r>
          </a:p>
          <a:p>
            <a:r>
              <a:rPr lang="en-US" dirty="0" err="1"/>
              <a:t>n_epochs</a:t>
            </a:r>
            <a:r>
              <a:rPr lang="en-US" dirty="0"/>
              <a:t> = 500</a:t>
            </a:r>
          </a:p>
          <a:p>
            <a:r>
              <a:rPr lang="en-US" dirty="0" err="1"/>
              <a:t>n_leafs</a:t>
            </a:r>
            <a:r>
              <a:rPr lang="en-US" dirty="0"/>
              <a:t> = 10</a:t>
            </a:r>
          </a:p>
          <a:p>
            <a:r>
              <a:rPr lang="en-US" dirty="0" err="1"/>
              <a:t>max_depth</a:t>
            </a:r>
            <a:r>
              <a:rPr lang="en-US" dirty="0"/>
              <a:t> = 10</a:t>
            </a:r>
          </a:p>
          <a:p>
            <a:endParaRPr lang="en-US" dirty="0"/>
          </a:p>
          <a:p>
            <a:r>
              <a:rPr lang="en-US" dirty="0"/>
              <a:t>This yields a </a:t>
            </a:r>
            <a:r>
              <a:rPr lang="en-US" dirty="0" err="1"/>
              <a:t>logloss</a:t>
            </a:r>
            <a:r>
              <a:rPr lang="en-US" dirty="0"/>
              <a:t> of 0.3 for the multi-classification algorithm, using </a:t>
            </a:r>
            <a:r>
              <a:rPr lang="en-US" dirty="0" err="1"/>
              <a:t>LightGBM</a:t>
            </a:r>
            <a:r>
              <a:rPr lang="en-US" dirty="0"/>
              <a:t>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318263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kNearestneighbor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4592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kNearestneighbor</a:t>
            </a:r>
            <a:r>
              <a:rPr lang="en-US" dirty="0"/>
              <a:t> is very straight-forward and easy to use. This is the approach that many have used on the data set.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n_neighbors</a:t>
            </a:r>
            <a:r>
              <a:rPr lang="en-US" dirty="0"/>
              <a:t> = 12, based on simple optimization.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299E5-B504-4DF0-93B3-FF56F5AC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35" y="1676400"/>
            <a:ext cx="598253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07FE1-D73E-4488-BCCB-5BC51877E30A}"/>
              </a:ext>
            </a:extLst>
          </p:cNvPr>
          <p:cNvSpPr txBox="1"/>
          <p:nvPr/>
        </p:nvSpPr>
        <p:spPr>
          <a:xfrm>
            <a:off x="588964" y="2743831"/>
            <a:ext cx="77085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train_features =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Librosa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LID4096" dirty="0"/>
              <a:t>zerocrossing,</a:t>
            </a:r>
            <a:r>
              <a:rPr lang="en-US" dirty="0"/>
              <a:t> </a:t>
            </a:r>
            <a:r>
              <a:rPr lang="LID4096" dirty="0"/>
              <a:t>spectralrollof</a:t>
            </a:r>
            <a:r>
              <a:rPr lang="en-US" dirty="0"/>
              <a:t>f, </a:t>
            </a:r>
            <a:r>
              <a:rPr lang="LID4096" dirty="0"/>
              <a:t>chromagramstd</a:t>
            </a:r>
            <a:r>
              <a:rPr lang="en-US" dirty="0"/>
              <a:t>, </a:t>
            </a:r>
          </a:p>
          <a:p>
            <a:r>
              <a:rPr lang="LID4096" dirty="0"/>
              <a:t>chromagrammean</a:t>
            </a:r>
            <a:r>
              <a:rPr lang="en-US" dirty="0"/>
              <a:t>, </a:t>
            </a:r>
            <a:r>
              <a:rPr lang="LID4096" dirty="0"/>
              <a:t>chroma_cens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Timbre: </a:t>
            </a:r>
            <a:r>
              <a:rPr lang="LID4096" dirty="0"/>
              <a:t>hardness,</a:t>
            </a:r>
            <a:r>
              <a:rPr lang="en-US" dirty="0"/>
              <a:t> </a:t>
            </a:r>
            <a:r>
              <a:rPr lang="LID4096" dirty="0"/>
              <a:t>depth,</a:t>
            </a:r>
            <a:r>
              <a:rPr lang="en-US" dirty="0"/>
              <a:t> </a:t>
            </a:r>
            <a:r>
              <a:rPr lang="LID4096" dirty="0"/>
              <a:t>brightness,</a:t>
            </a:r>
            <a:r>
              <a:rPr lang="en-US" dirty="0"/>
              <a:t> </a:t>
            </a:r>
            <a:r>
              <a:rPr lang="LID4096" dirty="0"/>
              <a:t>roughness,</a:t>
            </a:r>
            <a:r>
              <a:rPr lang="en-US" dirty="0"/>
              <a:t> </a:t>
            </a:r>
            <a:r>
              <a:rPr lang="LID4096" dirty="0"/>
              <a:t>warmth,</a:t>
            </a:r>
          </a:p>
          <a:p>
            <a:r>
              <a:rPr lang="LID4096" dirty="0"/>
              <a:t>                  sharpness,</a:t>
            </a:r>
            <a:r>
              <a:rPr lang="en-US" dirty="0"/>
              <a:t> </a:t>
            </a:r>
            <a:r>
              <a:rPr lang="LID4096" dirty="0"/>
              <a:t>boominess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Additional: </a:t>
            </a:r>
            <a:r>
              <a:rPr lang="LID4096" dirty="0"/>
              <a:t>fourier_std</a:t>
            </a:r>
            <a:r>
              <a:rPr lang="en-US" dirty="0"/>
              <a:t>, </a:t>
            </a:r>
            <a:r>
              <a:rPr lang="LID4096" dirty="0"/>
              <a:t>fourier_mean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994A-53CA-462F-9B9A-A8CDBE1F553C}"/>
              </a:ext>
            </a:extLst>
          </p:cNvPr>
          <p:cNvSpPr txBox="1"/>
          <p:nvPr/>
        </p:nvSpPr>
        <p:spPr>
          <a:xfrm>
            <a:off x="497149" y="1227699"/>
            <a:ext cx="1001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GITZAN dataset [1]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1000 songs in 10 genres:  pop, jazz, blues, classical, </a:t>
            </a:r>
            <a:r>
              <a:rPr lang="en-US" dirty="0" err="1"/>
              <a:t>hiphop</a:t>
            </a:r>
            <a:r>
              <a:rPr lang="en-US" dirty="0"/>
              <a:t>, metal, rock, reggae, disco, country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Decided it was fun to find our own features and use a bunch of different approaches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Timbre and </a:t>
            </a:r>
            <a:r>
              <a:rPr lang="en-US" dirty="0" err="1"/>
              <a:t>Librosa</a:t>
            </a:r>
            <a:r>
              <a:rPr lang="en-US" dirty="0"/>
              <a:t> python packages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CB169-AC20-4F6E-B083-E26BD688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10" y="2348612"/>
            <a:ext cx="5238039" cy="19751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BD541E-2624-4EDC-88B0-8CE2EFBF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964" y="6237288"/>
            <a:ext cx="6981162" cy="176797"/>
          </a:xfrm>
        </p:spPr>
        <p:txBody>
          <a:bodyPr/>
          <a:lstStyle/>
          <a:p>
            <a:r>
              <a:rPr lang="en-GB" sz="1400" dirty="0"/>
              <a:t>[1] https://www.kaggle.com/andradaolteanu/gtzan-dataset-music-genre-classification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507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2A4E5C-CD6C-4C06-A11B-F12DA585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en-US" dirty="0"/>
              <a:t>The initial approach: Gradient boosted tree and Nearest Neighbor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403F60-9255-4AF4-8ACD-9A7CEA514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950" y="1994660"/>
            <a:ext cx="5710669" cy="391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21689-92D9-49A5-B2F7-63FAB1A9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12D790C-12DD-40EE-84CF-EE1317BA4ACF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3425-5F63-4DE1-95C3-CCED256E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7E6B7-B54F-46B8-91AE-484FFE31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84" y="2006867"/>
            <a:ext cx="1224166" cy="120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36B0D-202A-420C-8257-AE1CD3572765}"/>
              </a:ext>
            </a:extLst>
          </p:cNvPr>
          <p:cNvSpPr txBox="1"/>
          <p:nvPr/>
        </p:nvSpPr>
        <p:spPr>
          <a:xfrm>
            <a:off x="488272" y="1994660"/>
            <a:ext cx="4131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three genres, </a:t>
            </a:r>
            <a:r>
              <a:rPr lang="en-US" dirty="0" err="1"/>
              <a:t>kNeighbour</a:t>
            </a:r>
            <a:r>
              <a:rPr lang="en-US" dirty="0"/>
              <a:t> gives an </a:t>
            </a:r>
          </a:p>
          <a:p>
            <a:r>
              <a:rPr lang="en-US" dirty="0"/>
              <a:t>accuracy score of 0.99 +/- 0.04 with </a:t>
            </a:r>
          </a:p>
          <a:p>
            <a:r>
              <a:rPr lang="en-US" dirty="0"/>
              <a:t>50 fold cross validation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drops to 0.55+/- 0.11 for 10 genres</a:t>
            </a:r>
          </a:p>
          <a:p>
            <a:endParaRPr lang="en-US" dirty="0"/>
          </a:p>
          <a:p>
            <a:r>
              <a:rPr lang="en-US" dirty="0"/>
              <a:t>For three genres, </a:t>
            </a:r>
            <a:r>
              <a:rPr lang="en-US" dirty="0" err="1"/>
              <a:t>LightGBM</a:t>
            </a:r>
            <a:r>
              <a:rPr lang="en-US" dirty="0"/>
              <a:t> classifier gives an accuracy score of 0.80+/- 0.03, but holds up better for more genres.</a:t>
            </a:r>
          </a:p>
        </p:txBody>
      </p:sp>
    </p:spTree>
    <p:extLst>
      <p:ext uri="{BB962C8B-B14F-4D97-AF65-F5344CB8AC3E}">
        <p14:creationId xmlns:p14="http://schemas.microsoft.com/office/powerpoint/2010/main" val="35601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decline in accuracy with inclusion of more genres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142E7-C1BE-45C2-919E-A5C98B2ADB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19" y="2303558"/>
            <a:ext cx="5907147" cy="38075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588963" y="892383"/>
            <a:ext cx="4131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While some genres are easier to predict, the accuracy drops when more genres are added.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1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US" dirty="0"/>
              <a:t>Finding errors in the prediction – what genres are hardest to predict?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AF817-93E6-4E2B-B628-64D75FE8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90" y="543475"/>
            <a:ext cx="5581835" cy="5771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8178" y="2467529"/>
            <a:ext cx="4131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which makes sense intuitively –  vaguely defined!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we introduce variables that improves the guesses on the lowest scoring classes?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5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61682-9993-46BD-908D-578CC60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Harmonic</a:t>
            </a:r>
            <a:r>
              <a:rPr lang="da-DK" dirty="0"/>
              <a:t> </a:t>
            </a:r>
            <a:r>
              <a:rPr lang="da-DK" dirty="0" err="1"/>
              <a:t>Percussive</a:t>
            </a:r>
            <a:r>
              <a:rPr lang="da-DK" dirty="0"/>
              <a:t> Source Separation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E28158-57CF-4043-ABE6-2FD82A378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67075" cy="4351338"/>
          </a:xfrm>
        </p:spPr>
        <p:txBody>
          <a:bodyPr/>
          <a:lstStyle/>
          <a:p>
            <a:r>
              <a:rPr lang="da-DK" dirty="0"/>
              <a:t>Split </a:t>
            </a:r>
            <a:r>
              <a:rPr lang="da-DK" dirty="0" err="1"/>
              <a:t>melodic</a:t>
            </a:r>
            <a:r>
              <a:rPr lang="da-DK" dirty="0"/>
              <a:t> and </a:t>
            </a:r>
            <a:r>
              <a:rPr lang="da-DK" dirty="0" err="1"/>
              <a:t>rythmic</a:t>
            </a:r>
            <a:r>
              <a:rPr lang="da-DK" dirty="0"/>
              <a:t> elements</a:t>
            </a:r>
          </a:p>
          <a:p>
            <a:endParaRPr lang="da-DK" dirty="0"/>
          </a:p>
        </p:txBody>
      </p:sp>
      <p:pic>
        <p:nvPicPr>
          <p:cNvPr id="9" name="Billede 8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62EDDE6-9E64-4F40-8C17-0246CD2A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66" y="1006464"/>
            <a:ext cx="9144018" cy="5486411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5ED80540-5D62-48FF-B935-66C81F27F547}"/>
              </a:ext>
            </a:extLst>
          </p:cNvPr>
          <p:cNvSpPr txBox="1"/>
          <p:nvPr/>
        </p:nvSpPr>
        <p:spPr>
          <a:xfrm>
            <a:off x="464343" y="6258480"/>
            <a:ext cx="1011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Derry </a:t>
            </a:r>
            <a:r>
              <a:rPr lang="da-DK" dirty="0" err="1"/>
              <a:t>FitzGerald</a:t>
            </a:r>
            <a:r>
              <a:rPr lang="da-DK" dirty="0"/>
              <a:t> </a:t>
            </a:r>
            <a:r>
              <a:rPr lang="en-US" dirty="0"/>
              <a:t>Proc. of the 13th Int. Conference on Digital Audio Effects (DAFx-10) (2010)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99787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4E506-1741-4E04-AD1C-2F64E43D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variables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BC30FBA-A13F-4EEE-AD5B-085274B4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>
            <a:normAutofit/>
          </a:bodyPr>
          <a:lstStyle/>
          <a:p>
            <a:r>
              <a:rPr lang="da-DK" sz="2000" dirty="0" err="1"/>
              <a:t>Onset</a:t>
            </a:r>
            <a:r>
              <a:rPr lang="da-DK" sz="2000" dirty="0"/>
              <a:t> </a:t>
            </a:r>
            <a:r>
              <a:rPr lang="da-DK" sz="2000" dirty="0" err="1"/>
              <a:t>envelope</a:t>
            </a:r>
            <a:r>
              <a:rPr lang="da-DK" sz="2000" dirty="0"/>
              <a:t>: </a:t>
            </a:r>
            <a:r>
              <a:rPr lang="da-DK" sz="2000" i="1" dirty="0"/>
              <a:t>measure of </a:t>
            </a:r>
            <a:r>
              <a:rPr lang="da-DK" sz="2000" i="1" dirty="0" err="1"/>
              <a:t>dynamics</a:t>
            </a:r>
            <a:r>
              <a:rPr lang="da-DK" sz="2000" i="1" dirty="0"/>
              <a:t> of audio</a:t>
            </a:r>
          </a:p>
          <a:p>
            <a:pPr lvl="1"/>
            <a:r>
              <a:rPr lang="da-DK" sz="1600" dirty="0">
                <a:solidFill>
                  <a:srgbClr val="C00000"/>
                </a:solidFill>
              </a:rPr>
              <a:t>Tempo</a:t>
            </a:r>
          </a:p>
          <a:p>
            <a:pPr lvl="1"/>
            <a:r>
              <a:rPr lang="da-DK" sz="1600" dirty="0" err="1">
                <a:solidFill>
                  <a:srgbClr val="C00000"/>
                </a:solidFill>
              </a:rPr>
              <a:t>onBeat</a:t>
            </a:r>
            <a:endParaRPr lang="da-DK" sz="1600" dirty="0">
              <a:solidFill>
                <a:srgbClr val="C00000"/>
              </a:solidFill>
            </a:endParaRPr>
          </a:p>
          <a:p>
            <a:pPr lvl="1"/>
            <a:r>
              <a:rPr lang="da-DK" sz="1600" dirty="0">
                <a:solidFill>
                  <a:srgbClr val="C00000"/>
                </a:solidFill>
              </a:rPr>
              <a:t>Overlap, </a:t>
            </a:r>
            <a:r>
              <a:rPr lang="da-DK" sz="1600" dirty="0" err="1">
                <a:solidFill>
                  <a:srgbClr val="C00000"/>
                </a:solidFill>
              </a:rPr>
              <a:t>also</a:t>
            </a:r>
            <a:r>
              <a:rPr lang="da-DK" sz="1600" dirty="0">
                <a:solidFill>
                  <a:srgbClr val="C00000"/>
                </a:solidFill>
              </a:rPr>
              <a:t> </a:t>
            </a:r>
            <a:r>
              <a:rPr lang="da-DK" sz="1600" dirty="0" err="1">
                <a:solidFill>
                  <a:srgbClr val="C00000"/>
                </a:solidFill>
              </a:rPr>
              <a:t>Early</a:t>
            </a:r>
            <a:r>
              <a:rPr lang="da-DK" sz="1600" dirty="0">
                <a:solidFill>
                  <a:srgbClr val="C00000"/>
                </a:solidFill>
              </a:rPr>
              <a:t> and </a:t>
            </a:r>
            <a:r>
              <a:rPr lang="da-DK" sz="1600" dirty="0" err="1">
                <a:solidFill>
                  <a:srgbClr val="C00000"/>
                </a:solidFill>
              </a:rPr>
              <a:t>Late</a:t>
            </a:r>
            <a:endParaRPr lang="da-DK" sz="1600" dirty="0">
              <a:solidFill>
                <a:srgbClr val="C00000"/>
              </a:solidFill>
            </a:endParaRPr>
          </a:p>
          <a:p>
            <a:pPr lvl="1"/>
            <a:r>
              <a:rPr lang="da-DK" sz="1600" dirty="0" err="1">
                <a:solidFill>
                  <a:srgbClr val="C00000"/>
                </a:solidFill>
              </a:rPr>
              <a:t>Synco</a:t>
            </a:r>
            <a:endParaRPr lang="da-DK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2F2139B-AE40-4EE7-8B0B-970796A911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205" y="7006811"/>
          <a:ext cx="8128000" cy="338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6459200" imgH="6858000" progId="AcroExch.Document.DC">
                  <p:embed/>
                </p:oleObj>
              </mc:Choice>
              <mc:Fallback>
                <p:oleObj name="Acrobat Document" r:id="rId2" imgW="16459200" imgH="6858000" progId="AcroExch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02F2139B-AE40-4EE7-8B0B-970796A911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205" y="7006811"/>
                        <a:ext cx="8128000" cy="338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4F5F70E5-3C9A-4A7E-8A01-602CA0EDBA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47608" y="7245350"/>
          <a:ext cx="2666526" cy="1379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10972800" imgH="2057400" progId="AcroExch.Document.DC">
                  <p:embed/>
                </p:oleObj>
              </mc:Choice>
              <mc:Fallback>
                <p:oleObj name="Acrobat Document" r:id="rId4" imgW="10972800" imgH="2057400" progId="AcroExch.Document.DC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4F5F70E5-3C9A-4A7E-8A01-602CA0EDB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7608" y="7245350"/>
                        <a:ext cx="2666526" cy="1379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ktangel 45">
            <a:extLst>
              <a:ext uri="{FF2B5EF4-FFF2-40B4-BE49-F238E27FC236}">
                <a16:creationId xmlns:a16="http://schemas.microsoft.com/office/drawing/2014/main" id="{BF4B6F69-9B3A-4075-9ABD-D32838F061ED}"/>
              </a:ext>
            </a:extLst>
          </p:cNvPr>
          <p:cNvSpPr/>
          <p:nvPr/>
        </p:nvSpPr>
        <p:spPr>
          <a:xfrm>
            <a:off x="12915672" y="694014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Waveform</a:t>
            </a:r>
            <a:endParaRPr lang="en-150" dirty="0"/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3F3D71EB-3024-48FA-8D00-64888E347E54}"/>
              </a:ext>
            </a:extLst>
          </p:cNvPr>
          <p:cNvSpPr/>
          <p:nvPr/>
        </p:nvSpPr>
        <p:spPr>
          <a:xfrm>
            <a:off x="17185506" y="3322560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Onset</a:t>
            </a:r>
            <a:r>
              <a:rPr lang="da-DK" dirty="0"/>
              <a:t> (med slag indikeret)</a:t>
            </a:r>
            <a:endParaRPr lang="en-150" dirty="0"/>
          </a:p>
        </p:txBody>
      </p:sp>
      <p:sp>
        <p:nvSpPr>
          <p:cNvPr id="48" name="Pil: højre 47">
            <a:extLst>
              <a:ext uri="{FF2B5EF4-FFF2-40B4-BE49-F238E27FC236}">
                <a16:creationId xmlns:a16="http://schemas.microsoft.com/office/drawing/2014/main" id="{F97D687E-F952-46FD-975C-6DB623CDBF88}"/>
              </a:ext>
            </a:extLst>
          </p:cNvPr>
          <p:cNvSpPr/>
          <p:nvPr/>
        </p:nvSpPr>
        <p:spPr>
          <a:xfrm>
            <a:off x="14137278" y="6033371"/>
            <a:ext cx="796788" cy="13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EBD163EE-5B5A-4B38-A6AD-D1850E0DF654}"/>
              </a:ext>
            </a:extLst>
          </p:cNvPr>
          <p:cNvSpPr/>
          <p:nvPr/>
        </p:nvSpPr>
        <p:spPr>
          <a:xfrm>
            <a:off x="12869946" y="4095989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Waveform</a:t>
            </a:r>
            <a:endParaRPr lang="en-150" dirty="0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9943FFE7-E98D-47DA-87C3-3D268573C2A5}"/>
              </a:ext>
            </a:extLst>
          </p:cNvPr>
          <p:cNvSpPr/>
          <p:nvPr/>
        </p:nvSpPr>
        <p:spPr>
          <a:xfrm>
            <a:off x="12414134" y="6199753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Onset</a:t>
            </a:r>
            <a:r>
              <a:rPr lang="da-DK" dirty="0"/>
              <a:t> (med slag indikeret)</a:t>
            </a:r>
            <a:endParaRPr lang="en-150" dirty="0"/>
          </a:p>
        </p:txBody>
      </p:sp>
      <p:pic>
        <p:nvPicPr>
          <p:cNvPr id="31" name="Billede 3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077BC9C2-CE73-4CE1-8688-4D5EFB676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041" y="3173152"/>
            <a:ext cx="3657143" cy="2285714"/>
          </a:xfrm>
          <a:prstGeom prst="rect">
            <a:avLst/>
          </a:prstGeom>
        </p:spPr>
      </p:pic>
      <p:pic>
        <p:nvPicPr>
          <p:cNvPr id="57" name="Billede 5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74D525C7-17FB-4F5F-8999-00E726FE76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30" y="1138694"/>
            <a:ext cx="4149841" cy="2593652"/>
          </a:xfrm>
          <a:prstGeom prst="rect">
            <a:avLst/>
          </a:prstGeom>
        </p:spPr>
      </p:pic>
      <p:pic>
        <p:nvPicPr>
          <p:cNvPr id="59" name="Billede 58">
            <a:extLst>
              <a:ext uri="{FF2B5EF4-FFF2-40B4-BE49-F238E27FC236}">
                <a16:creationId xmlns:a16="http://schemas.microsoft.com/office/drawing/2014/main" id="{50694877-D204-4CC8-AAEB-BB9434E36E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695" y="3829584"/>
            <a:ext cx="3657607" cy="2286005"/>
          </a:xfrm>
          <a:prstGeom prst="rect">
            <a:avLst/>
          </a:prstGeom>
        </p:spPr>
      </p:pic>
      <p:pic>
        <p:nvPicPr>
          <p:cNvPr id="65" name="Billede 64">
            <a:extLst>
              <a:ext uri="{FF2B5EF4-FFF2-40B4-BE49-F238E27FC236}">
                <a16:creationId xmlns:a16="http://schemas.microsoft.com/office/drawing/2014/main" id="{0A475CA6-992D-4320-8A3D-FD9AF2A4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9" y="3787839"/>
            <a:ext cx="7315215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708A37-4CDD-4D63-B134-8C9FF8F9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Performance with new variables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7DE3B22-BAF4-4AAE-A729-EDD11DF29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0568" cy="4351338"/>
          </a:xfrm>
        </p:spPr>
        <p:txBody>
          <a:bodyPr/>
          <a:lstStyle/>
          <a:p>
            <a:r>
              <a:rPr lang="da-DK" dirty="0" err="1"/>
              <a:t>LightGBM</a:t>
            </a:r>
            <a:r>
              <a:rPr lang="da-DK" dirty="0"/>
              <a:t> </a:t>
            </a:r>
            <a:r>
              <a:rPr lang="da-DK" dirty="0" err="1"/>
              <a:t>Classifier</a:t>
            </a:r>
            <a:r>
              <a:rPr lang="da-DK" dirty="0"/>
              <a:t> (log </a:t>
            </a:r>
            <a:r>
              <a:rPr lang="da-DK" dirty="0" err="1"/>
              <a:t>loss</a:t>
            </a:r>
            <a:r>
              <a:rPr lang="da-DK" dirty="0"/>
              <a:t>)</a:t>
            </a:r>
          </a:p>
          <a:p>
            <a:r>
              <a:rPr lang="da-DK" dirty="0"/>
              <a:t>Data split </a:t>
            </a:r>
            <a:r>
              <a:rPr lang="da-DK" dirty="0" err="1"/>
              <a:t>Train:Val:Test</a:t>
            </a:r>
            <a:r>
              <a:rPr lang="da-DK" dirty="0"/>
              <a:t> =70:10:20</a:t>
            </a:r>
          </a:p>
          <a:p>
            <a:r>
              <a:rPr lang="da-DK" dirty="0"/>
              <a:t>Hyper parameter </a:t>
            </a:r>
            <a:r>
              <a:rPr lang="da-DK" dirty="0" err="1"/>
              <a:t>optimization</a:t>
            </a:r>
            <a:r>
              <a:rPr lang="da-DK" dirty="0"/>
              <a:t> (</a:t>
            </a:r>
            <a:r>
              <a:rPr lang="da-DK" dirty="0" err="1"/>
              <a:t>GridSearch</a:t>
            </a:r>
            <a:r>
              <a:rPr lang="da-DK" dirty="0"/>
              <a:t> with 5CV)</a:t>
            </a:r>
          </a:p>
          <a:p>
            <a:r>
              <a:rPr lang="da-DK" dirty="0" err="1"/>
              <a:t>Including</a:t>
            </a:r>
            <a:r>
              <a:rPr lang="da-DK" dirty="0"/>
              <a:t> all 41 variables</a:t>
            </a:r>
          </a:p>
          <a:p>
            <a:endParaRPr lang="en-150" dirty="0"/>
          </a:p>
        </p:txBody>
      </p:sp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79511144-D795-4CC4-B06C-F5526E31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7161"/>
            <a:ext cx="5485714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3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7E817-EEC9-48AC-A097-56384A11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8D0FD69-BADD-47BE-9578-C62503B52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199" cy="4351338"/>
          </a:xfrm>
        </p:spPr>
        <p:txBody>
          <a:bodyPr>
            <a:normAutofit/>
          </a:bodyPr>
          <a:lstStyle/>
          <a:p>
            <a:r>
              <a:rPr lang="da-DK" sz="2400" dirty="0"/>
              <a:t>Permutation and split </a:t>
            </a:r>
            <a:r>
              <a:rPr lang="da-DK" sz="2400" dirty="0" err="1"/>
              <a:t>importance</a:t>
            </a:r>
            <a:endParaRPr lang="da-DK" sz="2400" dirty="0"/>
          </a:p>
          <a:p>
            <a:r>
              <a:rPr lang="da-DK" sz="2400" dirty="0"/>
              <a:t>SHAP </a:t>
            </a:r>
            <a:r>
              <a:rPr lang="da-DK" sz="2400" dirty="0" err="1"/>
              <a:t>values</a:t>
            </a:r>
            <a:r>
              <a:rPr lang="da-DK" sz="2400" dirty="0"/>
              <a:t> </a:t>
            </a:r>
          </a:p>
          <a:p>
            <a:pPr marL="0" indent="0">
              <a:buNone/>
            </a:pPr>
            <a:r>
              <a:rPr lang="da-DK" sz="2400"/>
              <a:t>   … Homemade </a:t>
            </a:r>
            <a:r>
              <a:rPr lang="da-DK" sz="2400" dirty="0"/>
              <a:t>features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 err="1"/>
              <a:t>competitive</a:t>
            </a:r>
            <a:r>
              <a:rPr lang="da-DK" sz="2400" dirty="0"/>
              <a:t>!</a:t>
            </a:r>
            <a:endParaRPr lang="en-150" sz="2400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8323BDDA-16FB-4800-8B38-93D3EFE7CC1D}"/>
              </a:ext>
            </a:extLst>
          </p:cNvPr>
          <p:cNvSpPr txBox="1">
            <a:spLocks/>
          </p:cNvSpPr>
          <p:nvPr/>
        </p:nvSpPr>
        <p:spPr>
          <a:xfrm>
            <a:off x="6248399" y="1085850"/>
            <a:ext cx="5410199" cy="509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2400" dirty="0"/>
              <a:t> </a:t>
            </a:r>
            <a:endParaRPr lang="en-150" sz="2400" dirty="0"/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4A004B4E-33B6-4D7F-9549-BFAF03A6B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68" y="458788"/>
            <a:ext cx="4594059" cy="5455445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A16BF39F-0DEE-4592-AAF8-620B3A4D4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3230299"/>
            <a:ext cx="6038852" cy="26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9070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8693</TotalTime>
  <Words>746</Words>
  <Application>Microsoft Office PowerPoint</Application>
  <PresentationFormat>Widescreen</PresentationFormat>
  <Paragraphs>161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Microsoft New Tai Lue</vt:lpstr>
      <vt:lpstr>Brugerdefineret design</vt:lpstr>
      <vt:lpstr>Acrobat Document</vt:lpstr>
      <vt:lpstr>Classification of musical genres Final project for Applied Machine Learning 2020 </vt:lpstr>
      <vt:lpstr>Finding features</vt:lpstr>
      <vt:lpstr>The initial approach: Gradient boosted tree and Nearest Neighbor</vt:lpstr>
      <vt:lpstr>General decline in accuracy with inclusion of more genres</vt:lpstr>
      <vt:lpstr>Finding errors in the prediction – what genres are hardest to predict?  </vt:lpstr>
      <vt:lpstr>Harmonic Percussive Source Separation</vt:lpstr>
      <vt:lpstr>Rythmic variables</vt:lpstr>
      <vt:lpstr>Performance with new variables</vt:lpstr>
      <vt:lpstr>Feature importance</vt:lpstr>
      <vt:lpstr>Timbre</vt:lpstr>
      <vt:lpstr>Finding features</vt:lpstr>
      <vt:lpstr>Example MFCCs</vt:lpstr>
      <vt:lpstr>Conventional Neural Network  </vt:lpstr>
      <vt:lpstr>Results  </vt:lpstr>
      <vt:lpstr>Outlook</vt:lpstr>
      <vt:lpstr>Appendix</vt:lpstr>
      <vt:lpstr>Feature importance of initial approach</vt:lpstr>
      <vt:lpstr>Optimizing tree-based algorithm</vt:lpstr>
      <vt:lpstr>kNearestneighbor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Sofus Laguna Kristensen</cp:lastModifiedBy>
  <cp:revision>22</cp:revision>
  <dcterms:created xsi:type="dcterms:W3CDTF">2021-02-02T11:30:06Z</dcterms:created>
  <dcterms:modified xsi:type="dcterms:W3CDTF">2021-06-15T10:24:02Z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